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6" r:id="rId5"/>
    <p:sldId id="276" r:id="rId6"/>
    <p:sldId id="274" r:id="rId7"/>
    <p:sldId id="262" r:id="rId8"/>
    <p:sldId id="267" r:id="rId9"/>
    <p:sldId id="275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1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334B"/>
    <a:srgbClr val="CC0066"/>
    <a:srgbClr val="F0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>
        <p:scale>
          <a:sx n="79" d="100"/>
          <a:sy n="79" d="100"/>
        </p:scale>
        <p:origin x="-384" y="216"/>
      </p:cViewPr>
      <p:guideLst>
        <p:guide orient="horz" pos="281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6190B00-AF3D-4ACD-ACDE-6303304709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CFE79D-95E7-45EB-A00E-A13C20653A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7697993-D460-435C-9C74-7AAFDC03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5B198E-7C7E-4A35-A289-C7D7DCCBC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E55F63B-D0AE-4916-943E-71629096F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7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A2B172-000B-4AE9-AB6C-5B3A15EC2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597A070-81F1-4920-B6E3-7A700384A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94AD9D9-7CA8-4507-93AB-D51F261F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89BBF06-5175-4DA7-8E90-D0468C3D9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1FA7CD-CEF3-4053-9580-9D24A0805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7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AC2463A7-BB92-4317-B3BC-98D90E4C44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15BDB53-8C9E-4BE4-81F4-E3B6D00011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7203253-5F3A-4E78-A48F-32CB6177C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34384F7-722C-4DAE-B4AD-A52518B0E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15C5AAC-521E-416A-8686-FA305A820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6969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29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авнобедренный треугольник 14">
            <a:extLst>
              <a:ext uri="{FF2B5EF4-FFF2-40B4-BE49-F238E27FC236}">
                <a16:creationId xmlns:a16="http://schemas.microsoft.com/office/drawing/2014/main" xmlns="" id="{B0B5ED3D-57DE-42ED-BE5C-F21A7B8CA5C6}"/>
              </a:ext>
            </a:extLst>
          </p:cNvPr>
          <p:cNvSpPr/>
          <p:nvPr userDrawn="1"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: фигура 17">
            <a:extLst>
              <a:ext uri="{FF2B5EF4-FFF2-40B4-BE49-F238E27FC236}">
                <a16:creationId xmlns:a16="http://schemas.microsoft.com/office/drawing/2014/main" xmlns="" id="{B809083B-4451-4809-A466-A78693F9AD34}"/>
              </a:ext>
            </a:extLst>
          </p:cNvPr>
          <p:cNvSpPr/>
          <p:nvPr userDrawn="1"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xmlns="" id="{F1DB2C0F-AAB6-40B8-8680-1871B79DD3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81675" y="0"/>
            <a:ext cx="6410325" cy="6857999"/>
          </a:xfrm>
        </p:spPr>
        <p:txBody>
          <a:bodyPr/>
          <a:lstStyle/>
          <a:p>
            <a:endParaRPr lang="ru-RU"/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xmlns="" id="{30BF555C-A518-4231-9DB5-B17F7DC97C8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1238" y="2573338"/>
            <a:ext cx="6442075" cy="1646237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Полилиния: фигура 7">
            <a:extLst>
              <a:ext uri="{FF2B5EF4-FFF2-40B4-BE49-F238E27FC236}">
                <a16:creationId xmlns:a16="http://schemas.microsoft.com/office/drawing/2014/main" xmlns="" id="{A69C7849-E468-4B41-9E10-71060F43909A}"/>
              </a:ext>
            </a:extLst>
          </p:cNvPr>
          <p:cNvSpPr/>
          <p:nvPr userDrawn="1"/>
        </p:nvSpPr>
        <p:spPr>
          <a:xfrm>
            <a:off x="0" y="-10104"/>
            <a:ext cx="9246000" cy="6868103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  <p:sp>
        <p:nvSpPr>
          <p:cNvPr id="14" name="Полилиния: фигура 13">
            <a:extLst>
              <a:ext uri="{FF2B5EF4-FFF2-40B4-BE49-F238E27FC236}">
                <a16:creationId xmlns:a16="http://schemas.microsoft.com/office/drawing/2014/main" xmlns="" id="{E258292F-5689-4D79-9096-85D06BA49B7B}"/>
              </a:ext>
            </a:extLst>
          </p:cNvPr>
          <p:cNvSpPr/>
          <p:nvPr userDrawn="1"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7956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7" y="370235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2619000"/>
            <a:ext cx="12192000" cy="42410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6000" y="365125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46266" y="1309573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529850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3519000"/>
            <a:ext cx="8976000" cy="3341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65631" y="375112"/>
            <a:ext cx="5220737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437385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6861000" y="0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5184000"/>
            <a:ext cx="3531000" cy="1676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3699451"/>
            <a:ext cx="5758414" cy="2578862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987266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800" y="3524662"/>
            <a:ext cx="5625000" cy="668887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0" y="0"/>
            <a:ext cx="3756000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04001"/>
            <a:ext cx="3780000" cy="5310000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33800" y="4374000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D6452CA5-8E82-4F87-9A80-16C5626D647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601000" y="144000"/>
            <a:ext cx="2520000" cy="234000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Рисунок 3">
            <a:extLst>
              <a:ext uri="{FF2B5EF4-FFF2-40B4-BE49-F238E27FC236}">
                <a16:creationId xmlns:a16="http://schemas.microsoft.com/office/drawing/2014/main" xmlns="" id="{A946F59B-B261-4BD0-B083-6D6BBD9636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11001" y="144001"/>
            <a:ext cx="2610000" cy="234000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09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532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296" y="3429000"/>
            <a:ext cx="5625000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6000" y="549000"/>
            <a:ext cx="5445000" cy="5729313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775" y="4368338"/>
            <a:ext cx="5625000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xmlns="" id="{7CD30468-55AD-4246-A300-DB7B0F00172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30600" y="234001"/>
            <a:ext cx="8325400" cy="2790188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6853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8391000" y="0"/>
            <a:ext cx="379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4681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4681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556000" y="375112"/>
            <a:ext cx="6299999" cy="612775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CE1EF14B-4156-4532-A398-ABD8355C3859}"/>
              </a:ext>
            </a:extLst>
          </p:cNvPr>
          <p:cNvSpPr/>
          <p:nvPr userDrawn="1"/>
        </p:nvSpPr>
        <p:spPr>
          <a:xfrm>
            <a:off x="469414" y="4149000"/>
            <a:ext cx="8506586" cy="18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341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882B2-034B-4145-B484-AAA1AE8CC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9D8F6E3-9820-406F-9F7D-BCD3D286F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CB31CFE-D3EB-4BCC-8C1F-B5DDF7BE71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4389A23-67AB-42B8-B4A6-CD29D8C4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C1C6045-8D36-40A1-9C6D-DE87FB64A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09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B7DFAA08-4FC2-45F2-AA2E-AE1BA6DBE2C1}"/>
              </a:ext>
            </a:extLst>
          </p:cNvPr>
          <p:cNvSpPr/>
          <p:nvPr userDrawn="1"/>
        </p:nvSpPr>
        <p:spPr>
          <a:xfrm>
            <a:off x="0" y="-2032"/>
            <a:ext cx="6096000" cy="6860032"/>
          </a:xfrm>
          <a:prstGeom prst="rect">
            <a:avLst/>
          </a:prstGeom>
          <a:solidFill>
            <a:srgbClr val="1B33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000" y="323493"/>
            <a:ext cx="5625000" cy="66888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45479" y="1262831"/>
            <a:ext cx="5625000" cy="5271676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AE8A562-A25C-4DC8-BAC6-CCC0577579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42063" y="323850"/>
            <a:ext cx="5603875" cy="638968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3173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9F06B0F-577D-4331-87CF-A0A833AA949D}"/>
              </a:ext>
            </a:extLst>
          </p:cNvPr>
          <p:cNvSpPr/>
          <p:nvPr userDrawn="1"/>
        </p:nvSpPr>
        <p:spPr>
          <a:xfrm>
            <a:off x="9606000" y="0"/>
            <a:ext cx="2806567" cy="686003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DDFDD1-73D5-463D-B7B9-B39F7B2F6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5" y="375112"/>
            <a:ext cx="6706065" cy="66888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xmlns="" id="{398A2C93-7DAF-47FE-936C-C92361EFF2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2114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8" name="Рисунок 7">
            <a:extLst>
              <a:ext uri="{FF2B5EF4-FFF2-40B4-BE49-F238E27FC236}">
                <a16:creationId xmlns:a16="http://schemas.microsoft.com/office/drawing/2014/main" xmlns="" id="{D7A1320A-1390-44C8-9D96-457E4E8D51F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399958" y="365125"/>
            <a:ext cx="3961042" cy="61277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733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BA733B-B67F-4D0F-8770-03412A880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0ADDA85B-AADA-46ED-A5AA-D35A66798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C605E36-6CBE-4FA4-96E5-C97C64198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4D25396-54DE-492D-9359-B5E635749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D3534F-0A7F-483E-8DA7-21E0E2249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41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4EA8576-22B7-495B-9176-BD790D97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B0357B8-EB67-4372-88B4-88FCFF7EF9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DC497D8-0B03-4691-A215-F5362C3642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862F708-3C4F-42A3-B17E-652DA52C1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757200E-933C-4827-8F9D-FB5E96AEF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67BC222-F9DF-4207-B43E-B479B5367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79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2733213-AAC6-4A1B-8698-2A85AC7A1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C417D5D-6E03-4713-8925-FDCABA4996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FC9B58B-7B36-4EED-BF73-CE412A4098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5D84CA64-D965-410A-A22A-95F39E31D6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6169F5F-0DFF-4F48-8341-6A2030A84D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018E87D-5DB1-4212-99CF-FEC09BE8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DE583665-14A3-443C-A678-21B4B04CE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BDED1F4-5815-43E8-8292-D644388C8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9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113576-431C-4B09-BE4C-4EEF3B49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7EDF2B8-07FE-4363-894B-DDC16E10C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1928BB28-F4BD-4C23-9A0A-C8721DEDC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3742E95-FD50-4CB1-8087-8075551AF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15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DA5E687E-9290-434A-B9E3-66F44D50F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757BE17-C727-41FA-9CE8-470F79379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CFFE86D-1A1C-46FE-ABEC-8D0D881AB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893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E376A1A-2738-4B63-8FB7-6FADAE40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AAE921-524E-4189-B3A7-5676316023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627E12-8D6F-4DCA-A420-023E353B4C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B86BE03-035D-46A4-8C21-2563A2536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94DFDB8-B752-4066-9AA7-E4428B911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9BBE450-BDAC-4239-BF11-4AD912A2DD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296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451647D-B164-4F72-A5EE-B230808B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8A3904-E15C-44A8-A376-F79C68BDA6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7B2AC89-146D-484D-BCEE-4426EC570E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D3BA88C-C8EB-41F4-9412-0F32B393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18D5E48-2C13-4EE4-ADCD-A1D573E19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318E3DBC-1A08-44C9-84DA-15A2D7CE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0017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presentation-creation.ru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C3EB23-0574-4CE6-BFEA-CC4DC7FD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31F8A9A-C586-4CD8-962C-D78C7D7C8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2D3A135-84B4-404B-AEE2-C6066B294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33BA84-997D-4080-B10C-1A0B4B33C577}" type="datetimeFigureOut">
              <a:rPr lang="ru-RU" smtClean="0"/>
              <a:t>30.12.2022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9329958-3F0E-49D3-AB72-A2802AAD7B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2087078-49A2-4F1A-832C-0E14981C4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8C966-9F72-494A-85D6-6E61460B2F4A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>
            <a:hlinkClick r:id="rId23"/>
            <a:extLst>
              <a:ext uri="{FF2B5EF4-FFF2-40B4-BE49-F238E27FC236}">
                <a16:creationId xmlns:a16="http://schemas.microsoft.com/office/drawing/2014/main" xmlns="" id="{FDBE6CBF-8F53-497F-9017-32C565AD5EA7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194000" y="367393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0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8" r:id="rId12"/>
    <p:sldLayoutId id="2147483667" r:id="rId13"/>
    <p:sldLayoutId id="2147483660" r:id="rId14"/>
    <p:sldLayoutId id="2147483661" r:id="rId15"/>
    <p:sldLayoutId id="2147483662" r:id="rId16"/>
    <p:sldLayoutId id="2147483670" r:id="rId17"/>
    <p:sldLayoutId id="2147483663" r:id="rId18"/>
    <p:sldLayoutId id="2147483664" r:id="rId19"/>
    <p:sldLayoutId id="2147483665" r:id="rId20"/>
    <p:sldLayoutId id="2147483666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DD835DF8-ACB6-4ED8-BDE7-416BEA3D63D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14"/>
          <a:stretch/>
        </p:blipFill>
        <p:spPr>
          <a:xfrm>
            <a:off x="6096000" y="-10103"/>
            <a:ext cx="6096000" cy="6868104"/>
          </a:xfrm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375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1066002" y="2269786"/>
            <a:ext cx="610801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Стратегия </a:t>
            </a:r>
            <a:r>
              <a:rPr lang="ru-RU" sz="4800" dirty="0">
                <a:solidFill>
                  <a:schemeClr val="bg1"/>
                </a:solidFill>
              </a:rPr>
              <a:t>управления </a:t>
            </a:r>
            <a:endParaRPr lang="ru-RU" sz="4800" dirty="0" smtClean="0">
              <a:solidFill>
                <a:schemeClr val="bg1"/>
              </a:solidFill>
            </a:endParaRPr>
          </a:p>
          <a:p>
            <a:r>
              <a:rPr lang="ru-RU" sz="4800" dirty="0" smtClean="0">
                <a:solidFill>
                  <a:schemeClr val="bg1"/>
                </a:solidFill>
              </a:rPr>
              <a:t>персоналом 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r>
              <a:rPr lang="ru-RU" sz="4800" dirty="0" smtClean="0">
                <a:solidFill>
                  <a:schemeClr val="bg1"/>
                </a:solidFill>
              </a:rPr>
              <a:t>в сети</a:t>
            </a:r>
          </a:p>
          <a:p>
            <a:r>
              <a:rPr lang="ru-RU" sz="4800" dirty="0">
                <a:solidFill>
                  <a:schemeClr val="bg1"/>
                </a:solidFill>
              </a:rPr>
              <a:t>о</a:t>
            </a:r>
            <a:r>
              <a:rPr lang="ru-RU" sz="4800" dirty="0" smtClean="0">
                <a:solidFill>
                  <a:schemeClr val="bg1"/>
                </a:solidFill>
              </a:rPr>
              <a:t>телей Марриотт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3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8" r="12678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Текст 20">
            <a:extLst>
              <a:ext uri="{FF2B5EF4-FFF2-40B4-BE49-F238E27FC236}">
                <a16:creationId xmlns:a16="http://schemas.microsoft.com/office/drawing/2014/main" xmlns="" id="{1FBFB381-328C-4790-8FB0-DCF0DC9A03AB}"/>
              </a:ext>
            </a:extLst>
          </p:cNvPr>
          <p:cNvSpPr txBox="1">
            <a:spLocks/>
          </p:cNvSpPr>
          <p:nvPr/>
        </p:nvSpPr>
        <p:spPr>
          <a:xfrm>
            <a:off x="1011238" y="2573338"/>
            <a:ext cx="6442075" cy="164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indent="0" algn="ctr" defTabSz="914400" rtl="0" eaLnBrk="1" latinLnBrk="0" hangingPunct="1">
              <a:buFontTx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9" name="Полилиния: фигура 8">
            <a:extLst>
              <a:ext uri="{FF2B5EF4-FFF2-40B4-BE49-F238E27FC236}">
                <a16:creationId xmlns:a16="http://schemas.microsoft.com/office/drawing/2014/main" xmlns="" id="{81B021BF-A146-4486-952C-321C2E738A90}"/>
              </a:ext>
            </a:extLst>
          </p:cNvPr>
          <p:cNvSpPr/>
          <p:nvPr/>
        </p:nvSpPr>
        <p:spPr>
          <a:xfrm>
            <a:off x="0" y="-10104"/>
            <a:ext cx="9246000" cy="6868104"/>
          </a:xfrm>
          <a:custGeom>
            <a:avLst/>
            <a:gdLst>
              <a:gd name="connsiteX0" fmla="*/ 0 w 9246000"/>
              <a:gd name="connsiteY0" fmla="*/ 0 h 6868103"/>
              <a:gd name="connsiteX1" fmla="*/ 6096000 w 9246000"/>
              <a:gd name="connsiteY1" fmla="*/ 0 h 6868103"/>
              <a:gd name="connsiteX2" fmla="*/ 6096000 w 9246000"/>
              <a:gd name="connsiteY2" fmla="*/ 2032 h 6868103"/>
              <a:gd name="connsiteX3" fmla="*/ 9246000 w 9246000"/>
              <a:gd name="connsiteY3" fmla="*/ 2032 h 6868103"/>
              <a:gd name="connsiteX4" fmla="*/ 6096000 w 9246000"/>
              <a:gd name="connsiteY4" fmla="*/ 6868103 h 6868103"/>
              <a:gd name="connsiteX5" fmla="*/ 0 w 9246000"/>
              <a:gd name="connsiteY5" fmla="*/ 6868103 h 6868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246000" h="6868103">
                <a:moveTo>
                  <a:pt x="0" y="0"/>
                </a:moveTo>
                <a:lnTo>
                  <a:pt x="6096000" y="0"/>
                </a:lnTo>
                <a:lnTo>
                  <a:pt x="6096000" y="2032"/>
                </a:lnTo>
                <a:lnTo>
                  <a:pt x="9246000" y="2032"/>
                </a:lnTo>
                <a:lnTo>
                  <a:pt x="6096000" y="6868103"/>
                </a:lnTo>
                <a:lnTo>
                  <a:pt x="0" y="686810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xmlns="" id="{93430012-BA3A-4636-B839-750794681A1D}"/>
              </a:ext>
            </a:extLst>
          </p:cNvPr>
          <p:cNvSpPr/>
          <p:nvPr/>
        </p:nvSpPr>
        <p:spPr>
          <a:xfrm>
            <a:off x="835155" y="2158894"/>
            <a:ext cx="7780845" cy="2530106"/>
          </a:xfrm>
          <a:custGeom>
            <a:avLst/>
            <a:gdLst>
              <a:gd name="connsiteX0" fmla="*/ 0 w 7780845"/>
              <a:gd name="connsiteY0" fmla="*/ 0 h 2530106"/>
              <a:gd name="connsiteX1" fmla="*/ 7780845 w 7780845"/>
              <a:gd name="connsiteY1" fmla="*/ 0 h 2530106"/>
              <a:gd name="connsiteX2" fmla="*/ 6620089 w 7780845"/>
              <a:gd name="connsiteY2" fmla="*/ 2530106 h 2530106"/>
              <a:gd name="connsiteX3" fmla="*/ 0 w 7780845"/>
              <a:gd name="connsiteY3" fmla="*/ 2530106 h 253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780845" h="2530106">
                <a:moveTo>
                  <a:pt x="0" y="0"/>
                </a:moveTo>
                <a:lnTo>
                  <a:pt x="7780845" y="0"/>
                </a:lnTo>
                <a:lnTo>
                  <a:pt x="6620089" y="2530106"/>
                </a:lnTo>
                <a:lnTo>
                  <a:pt x="0" y="253010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ru-RU" dirty="0"/>
          </a:p>
        </p:txBody>
      </p:sp>
      <p:sp>
        <p:nvSpPr>
          <p:cNvPr id="7" name="Полилиния: фигура 6">
            <a:extLst>
              <a:ext uri="{FF2B5EF4-FFF2-40B4-BE49-F238E27FC236}">
                <a16:creationId xmlns:a16="http://schemas.microsoft.com/office/drawing/2014/main" xmlns="" id="{E9811CCE-425E-421D-906F-FDB5FF116926}"/>
              </a:ext>
            </a:extLst>
          </p:cNvPr>
          <p:cNvSpPr/>
          <p:nvPr/>
        </p:nvSpPr>
        <p:spPr>
          <a:xfrm>
            <a:off x="6874669" y="4686300"/>
            <a:ext cx="578644" cy="469106"/>
          </a:xfrm>
          <a:custGeom>
            <a:avLst/>
            <a:gdLst>
              <a:gd name="connsiteX0" fmla="*/ 578644 w 578644"/>
              <a:gd name="connsiteY0" fmla="*/ 0 h 469106"/>
              <a:gd name="connsiteX1" fmla="*/ 0 w 578644"/>
              <a:gd name="connsiteY1" fmla="*/ 469106 h 469106"/>
              <a:gd name="connsiteX2" fmla="*/ 207169 w 578644"/>
              <a:gd name="connsiteY2" fmla="*/ 0 h 469106"/>
              <a:gd name="connsiteX3" fmla="*/ 578644 w 578644"/>
              <a:gd name="connsiteY3" fmla="*/ 0 h 469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8644" h="469106">
                <a:moveTo>
                  <a:pt x="578644" y="0"/>
                </a:moveTo>
                <a:lnTo>
                  <a:pt x="0" y="469106"/>
                </a:lnTo>
                <a:lnTo>
                  <a:pt x="207169" y="0"/>
                </a:lnTo>
                <a:lnTo>
                  <a:pt x="578644" y="0"/>
                </a:lnTo>
                <a:close/>
              </a:path>
            </a:pathLst>
          </a:cu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>
            <a:extLst>
              <a:ext uri="{FF2B5EF4-FFF2-40B4-BE49-F238E27FC236}">
                <a16:creationId xmlns:a16="http://schemas.microsoft.com/office/drawing/2014/main" xmlns="" id="{C3891D6C-164C-4F07-94B0-55B67C0190FD}"/>
              </a:ext>
            </a:extLst>
          </p:cNvPr>
          <p:cNvSpPr/>
          <p:nvPr/>
        </p:nvSpPr>
        <p:spPr>
          <a:xfrm>
            <a:off x="8211000" y="1809000"/>
            <a:ext cx="405000" cy="349894"/>
          </a:xfrm>
          <a:prstGeom prst="triangle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8DAF865-96F5-4176-9983-A7D572FF73F1}"/>
              </a:ext>
            </a:extLst>
          </p:cNvPr>
          <p:cNvSpPr txBox="1"/>
          <p:nvPr/>
        </p:nvSpPr>
        <p:spPr>
          <a:xfrm>
            <a:off x="2454362" y="2842458"/>
            <a:ext cx="364163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>
                <a:solidFill>
                  <a:schemeClr val="bg1"/>
                </a:solidFill>
              </a:rPr>
              <a:t>СПАСИБО</a:t>
            </a:r>
          </a:p>
        </p:txBody>
      </p:sp>
    </p:spTree>
    <p:extLst>
      <p:ext uri="{BB962C8B-B14F-4D97-AF65-F5344CB8AC3E}">
        <p14:creationId xmlns:p14="http://schemas.microsoft.com/office/powerpoint/2010/main" val="21432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2583809" y="4760385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6211" y="324000"/>
            <a:ext cx="6045213" cy="668887"/>
          </a:xfrm>
        </p:spPr>
        <p:txBody>
          <a:bodyPr>
            <a:noAutofit/>
          </a:bodyPr>
          <a:lstStyle/>
          <a:p>
            <a:r>
              <a:rPr lang="ru-RU" sz="3600" b="1" dirty="0"/>
              <a:t>Миссия и философия </a:t>
            </a:r>
            <a:endParaRPr lang="ru-RU" sz="3600" dirty="0">
              <a:solidFill>
                <a:schemeClr val="accent2"/>
              </a:solidFill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EF9764ED-30F0-4029-AFB2-805CDFE930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11000" y="1044000"/>
            <a:ext cx="7486071" cy="1117393"/>
          </a:xfrm>
        </p:spPr>
        <p:txBody>
          <a:bodyPr>
            <a:noAutofit/>
          </a:bodyPr>
          <a:lstStyle/>
          <a:p>
            <a:r>
              <a:rPr lang="ru-RU" sz="1800" dirty="0"/>
              <a:t>Миссия Марриотт </a:t>
            </a:r>
            <a:r>
              <a:rPr lang="ru-RU" sz="1800" dirty="0" smtClean="0"/>
              <a:t>- занять и удерживать ведущее положение на рынке гостиничных услуг, проявляя особую заботу по отношению к гостям, партнерам по бизнесу, сотрудникам и обществу</a:t>
            </a:r>
            <a:endParaRPr lang="ru-RU" sz="1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679001" y="3834222"/>
            <a:ext cx="18975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Мы ценим своих сотрудников превыше всего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09A324AC-0710-498D-9B89-070332B665AE}"/>
              </a:ext>
            </a:extLst>
          </p:cNvPr>
          <p:cNvSpPr/>
          <p:nvPr/>
        </p:nvSpPr>
        <p:spPr>
          <a:xfrm rot="2689455">
            <a:off x="104481" y="4690387"/>
            <a:ext cx="491917" cy="49349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130922" y="4736708"/>
            <a:ext cx="437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915E54-D37E-45E3-B0B4-569E6A949CB7}"/>
              </a:ext>
            </a:extLst>
          </p:cNvPr>
          <p:cNvSpPr txBox="1"/>
          <p:nvPr/>
        </p:nvSpPr>
        <p:spPr>
          <a:xfrm>
            <a:off x="9055377" y="529332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>
                <a:solidFill>
                  <a:schemeClr val="accent2"/>
                </a:solidFill>
              </a:rPr>
              <a:t>04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69165" y="5298787"/>
            <a:ext cx="17172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Позаботься о сотрудниках, и они позаботятся о клиентах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3176695" y="3919028"/>
            <a:ext cx="18393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Мы стремимся к совершенству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2649593" y="4804203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02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91442" y="5157661"/>
            <a:ext cx="15811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err="1">
                <a:solidFill>
                  <a:schemeClr val="bg1"/>
                </a:solidFill>
              </a:rPr>
              <a:t>Клиентоориентированность</a:t>
            </a:r>
            <a:r>
              <a:rPr lang="ru-RU" sz="1400" dirty="0">
                <a:solidFill>
                  <a:schemeClr val="bg1"/>
                </a:solidFill>
              </a:rPr>
              <a:t> движет всеми нашими действиями</a:t>
            </a:r>
          </a:p>
        </p:txBody>
      </p:sp>
      <p:sp>
        <p:nvSpPr>
          <p:cNvPr id="54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4854716" y="4872782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5422560" y="3993249"/>
            <a:ext cx="1843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Мы открыты к переменам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4920500" y="491660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03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5440023" y="5230777"/>
            <a:ext cx="1584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Инновации всегда имели для </a:t>
            </a:r>
            <a:r>
              <a:rPr lang="ru-RU" sz="1400" dirty="0" err="1">
                <a:solidFill>
                  <a:schemeClr val="bg1"/>
                </a:solidFill>
              </a:rPr>
              <a:t>Marriott</a:t>
            </a:r>
            <a:r>
              <a:rPr lang="ru-RU" sz="1400" dirty="0">
                <a:solidFill>
                  <a:schemeClr val="bg1"/>
                </a:solidFill>
              </a:rPr>
              <a:t> большое значение.</a:t>
            </a:r>
          </a:p>
        </p:txBody>
      </p:sp>
      <p:sp>
        <p:nvSpPr>
          <p:cNvPr id="59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6885382" y="4895671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7453225" y="4016138"/>
            <a:ext cx="2020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Мы действуем честно и добросовестно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6951166" y="493948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04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470689" y="5253666"/>
            <a:ext cx="1584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То, как мы ведем дела, не менее важно, чем само наше дело</a:t>
            </a:r>
          </a:p>
        </p:txBody>
      </p:sp>
      <p:sp>
        <p:nvSpPr>
          <p:cNvPr id="63" name="Прямоугольник: скругленные углы 17">
            <a:extLst>
              <a:ext uri="{FF2B5EF4-FFF2-40B4-BE49-F238E27FC236}">
                <a16:creationId xmlns:a16="http://schemas.microsoft.com/office/drawing/2014/main" xmlns="" id="{0B219379-28BC-4F58-A12D-861A2FBD1959}"/>
              </a:ext>
            </a:extLst>
          </p:cNvPr>
          <p:cNvSpPr/>
          <p:nvPr/>
        </p:nvSpPr>
        <p:spPr>
          <a:xfrm rot="2689455">
            <a:off x="9184569" y="4872781"/>
            <a:ext cx="470418" cy="47041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09D172F6-5221-420F-8E26-ACC0484778F5}"/>
              </a:ext>
            </a:extLst>
          </p:cNvPr>
          <p:cNvSpPr txBox="1"/>
          <p:nvPr/>
        </p:nvSpPr>
        <p:spPr>
          <a:xfrm>
            <a:off x="9752412" y="3993248"/>
            <a:ext cx="20208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</a:rPr>
              <a:t>Мы служим миру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xmlns="" id="{E22360E3-5067-4646-B179-0EC3EF2AC25F}"/>
              </a:ext>
            </a:extLst>
          </p:cNvPr>
          <p:cNvSpPr txBox="1"/>
          <p:nvPr/>
        </p:nvSpPr>
        <p:spPr>
          <a:xfrm>
            <a:off x="9250353" y="4916599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05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769876" y="5230776"/>
            <a:ext cx="1584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Наша компания черпает силы в принципе служения</a:t>
            </a:r>
          </a:p>
        </p:txBody>
      </p:sp>
      <p:pic>
        <p:nvPicPr>
          <p:cNvPr id="1030" name="Picture 6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4" r="14564"/>
          <a:stretch>
            <a:fillRect/>
          </a:stretch>
        </p:blipFill>
        <p:spPr bwMode="auto">
          <a:xfrm>
            <a:off x="857250" y="0"/>
            <a:ext cx="3124758" cy="36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Заголовок 2">
            <a:extLst>
              <a:ext uri="{FF2B5EF4-FFF2-40B4-BE49-F238E27FC236}">
                <a16:creationId xmlns:a16="http://schemas.microsoft.com/office/drawing/2014/main" xmlns="" id="{34BF428D-7BA3-4802-812A-E47FC9D3BA6B}"/>
              </a:ext>
            </a:extLst>
          </p:cNvPr>
          <p:cNvSpPr txBox="1">
            <a:spLocks/>
          </p:cNvSpPr>
          <p:nvPr/>
        </p:nvSpPr>
        <p:spPr>
          <a:xfrm>
            <a:off x="4707344" y="2979000"/>
            <a:ext cx="6045213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bg1"/>
                </a:solidFill>
              </a:rPr>
              <a:t>Ценности:</a:t>
            </a:r>
            <a:endParaRPr lang="ru-R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5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34" y="375112"/>
            <a:ext cx="6346065" cy="668887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Услуги сети Марриотт</a:t>
            </a:r>
            <a:endParaRPr lang="ru-RU" sz="4000" dirty="0">
              <a:solidFill>
                <a:schemeClr val="accent2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6B30E8C0-81B1-4A4D-9C00-DC281331C8F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1000" y="4588327"/>
            <a:ext cx="3773618" cy="1689986"/>
          </a:xfr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7086000" y="1420518"/>
            <a:ext cx="4905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Отели Марриотт осуществляют </a:t>
            </a:r>
            <a:r>
              <a:rPr lang="ru-RU" sz="2000" dirty="0">
                <a:solidFill>
                  <a:schemeClr val="bg1"/>
                </a:solidFill>
              </a:rPr>
              <a:t>свою деятельность на двух основных рынках: рынок въездного и внутреннего туризма. 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Рынок </a:t>
            </a:r>
            <a:r>
              <a:rPr lang="ru-RU" sz="2000" b="1" u="sng" dirty="0">
                <a:solidFill>
                  <a:schemeClr val="bg1"/>
                </a:solidFill>
              </a:rPr>
              <a:t>въездного туризма</a:t>
            </a:r>
            <a:r>
              <a:rPr lang="ru-RU" sz="2000" dirty="0">
                <a:solidFill>
                  <a:schemeClr val="bg1"/>
                </a:solidFill>
              </a:rPr>
              <a:t>: Группы и индивидуальные туристы из дальнего зарубежья – 40%.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По цели поездки: туризм, деловые поездки; по географической сегментации: основными гостями гостиницы являются гости из таких стран как: Китай 36.6 %; Иран 1 %; Индия 0,9% и Япония 0,5%.</a:t>
            </a: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b="1" u="sng" dirty="0" smtClean="0">
                <a:solidFill>
                  <a:schemeClr val="bg1"/>
                </a:solidFill>
              </a:rPr>
              <a:t>Рынок </a:t>
            </a:r>
            <a:r>
              <a:rPr lang="ru-RU" sz="2000" b="1" u="sng" dirty="0">
                <a:solidFill>
                  <a:schemeClr val="bg1"/>
                </a:solidFill>
              </a:rPr>
              <a:t>внутреннего туризма</a:t>
            </a:r>
            <a:r>
              <a:rPr lang="ru-RU" sz="2000" dirty="0">
                <a:solidFill>
                  <a:schemeClr val="bg1"/>
                </a:solidFill>
              </a:rPr>
              <a:t>: Группы и индивидуальные туристы из РФ и стран СНГ – 60%.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2977" y="1404697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Основными видами деятельности </a:t>
            </a:r>
            <a:r>
              <a:rPr lang="ru-RU" sz="2000" dirty="0" smtClean="0"/>
              <a:t>является</a:t>
            </a:r>
            <a:r>
              <a:rPr lang="ru-RU" sz="2000" dirty="0"/>
              <a:t>: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dirty="0"/>
              <a:t>Оказание гостиничных услуг с ресторанами;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dirty="0"/>
              <a:t>Прием и размещение иностранных и российских туристов; 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dirty="0"/>
              <a:t>Оказание культурно-развлекательных, зрелищных, концертных услуг;</a:t>
            </a:r>
          </a:p>
          <a:p>
            <a:pPr marL="285750" lvl="0" indent="-285750">
              <a:buFont typeface="Wingdings" pitchFamily="2" charset="2"/>
              <a:buChar char="q"/>
            </a:pPr>
            <a:r>
              <a:rPr lang="ru-RU" sz="2000" dirty="0"/>
              <a:t>Оказание услуг общественного питания; 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ru-RU" sz="2000" dirty="0"/>
              <a:t>Сдача в аренду помещений организациям</a:t>
            </a:r>
          </a:p>
        </p:txBody>
      </p:sp>
      <p:sp>
        <p:nvSpPr>
          <p:cNvPr id="16" name="Заголовок 4">
            <a:extLst>
              <a:ext uri="{FF2B5EF4-FFF2-40B4-BE49-F238E27FC236}">
                <a16:creationId xmlns:a16="http://schemas.microsoft.com/office/drawing/2014/main" xmlns="" id="{67EBAB29-0671-42F3-92CD-CE08D17679D6}"/>
              </a:ext>
            </a:extLst>
          </p:cNvPr>
          <p:cNvSpPr txBox="1">
            <a:spLocks/>
          </p:cNvSpPr>
          <p:nvPr/>
        </p:nvSpPr>
        <p:spPr>
          <a:xfrm>
            <a:off x="7086000" y="369000"/>
            <a:ext cx="6346065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chemeClr val="bg1"/>
                </a:solidFill>
              </a:rPr>
              <a:t>Целевая аудитория</a:t>
            </a:r>
          </a:p>
          <a:p>
            <a:r>
              <a:rPr lang="ru-RU" sz="4000" b="1" dirty="0" smtClean="0">
                <a:solidFill>
                  <a:schemeClr val="bg1"/>
                </a:solidFill>
              </a:rPr>
              <a:t>и рынки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5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4C044C6F-8177-4911-85FD-2E270C2A4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1000" y="279000"/>
            <a:ext cx="7965000" cy="668887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Преимущества гостиничной сети Марриотт</a:t>
            </a:r>
            <a:endParaRPr lang="ru-RU" sz="3600" dirty="0">
              <a:solidFill>
                <a:schemeClr val="accent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r="8458"/>
          <a:stretch>
            <a:fillRect/>
          </a:stretch>
        </p:blipFill>
        <p:spPr bwMode="auto">
          <a:xfrm>
            <a:off x="1675614" y="234000"/>
            <a:ext cx="2710385" cy="2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4566000" y="1224000"/>
            <a:ext cx="7250705" cy="5417739"/>
          </a:xfrm>
        </p:spPr>
        <p:txBody>
          <a:bodyPr>
            <a:normAutofit fontScale="77500" lnSpcReduction="20000"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наличие </a:t>
            </a:r>
            <a:r>
              <a:rPr lang="ru-RU" dirty="0">
                <a:latin typeface="+mj-lt"/>
              </a:rPr>
              <a:t>различных вариантов номеров: и одноместные номера, и номера для большой компании, бюджетные номера и номера класса Люкс, комнаты для проведения деловых переговоров, отличный ресторан и так далее</a:t>
            </a:r>
            <a:r>
              <a:rPr lang="ru-RU" dirty="0" smtClean="0">
                <a:latin typeface="+mj-lt"/>
              </a:rPr>
              <a:t>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выгодное </a:t>
            </a:r>
            <a:r>
              <a:rPr lang="ru-RU" dirty="0">
                <a:latin typeface="+mj-lt"/>
              </a:rPr>
              <a:t>расположение, вблизи находятся метро, парки, магазины;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бюджетная </a:t>
            </a:r>
            <a:r>
              <a:rPr lang="ru-RU" dirty="0">
                <a:latin typeface="+mj-lt"/>
              </a:rPr>
              <a:t>стоимость размещения как в эконом-номерах, так и в комнатах класса «Люкс»;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регулярное </a:t>
            </a:r>
            <a:r>
              <a:rPr lang="ru-RU" dirty="0">
                <a:latin typeface="+mj-lt"/>
              </a:rPr>
              <a:t>стимулирование спроса проведением акций, благодаря которым посетителя получают и высокий уровень обслуживания, и скидку на проживание; 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 smtClean="0">
                <a:latin typeface="+mj-lt"/>
              </a:rPr>
              <a:t>высоко </a:t>
            </a:r>
            <a:r>
              <a:rPr lang="ru-RU" dirty="0">
                <a:latin typeface="+mj-lt"/>
              </a:rPr>
              <a:t>квалицированный персонал гостиницы способен решить абсолютно любую бытовую проблему, всегда готов прийти на помощь постояльцам</a:t>
            </a:r>
            <a:r>
              <a:rPr lang="ru-RU" dirty="0" smtClean="0">
                <a:latin typeface="+mj-lt"/>
              </a:rPr>
              <a:t>.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dirty="0">
                <a:latin typeface="+mj-lt"/>
              </a:rPr>
              <a:t>возможность </a:t>
            </a:r>
            <a:r>
              <a:rPr lang="ru-RU" dirty="0" smtClean="0">
                <a:latin typeface="+mj-lt"/>
              </a:rPr>
              <a:t>онлайн-бронирования </a:t>
            </a:r>
            <a:r>
              <a:rPr lang="ru-RU" dirty="0">
                <a:latin typeface="+mj-lt"/>
              </a:rPr>
              <a:t>7 дней </a:t>
            </a:r>
            <a:r>
              <a:rPr lang="ru-RU" dirty="0" smtClean="0">
                <a:latin typeface="+mj-lt"/>
              </a:rPr>
              <a:t>в неделю</a:t>
            </a:r>
            <a:r>
              <a:rPr lang="ru-RU" dirty="0">
                <a:latin typeface="+mj-lt"/>
              </a:rPr>
              <a:t>/ 24 часа в сутки</a:t>
            </a:r>
          </a:p>
          <a:p>
            <a:endParaRPr lang="ru-RU" dirty="0">
              <a:latin typeface="+mj-lt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xmlns="" id="{4C044C6F-8177-4911-85FD-2E270C2A481F}"/>
              </a:ext>
            </a:extLst>
          </p:cNvPr>
          <p:cNvSpPr txBox="1">
            <a:spLocks/>
          </p:cNvSpPr>
          <p:nvPr/>
        </p:nvSpPr>
        <p:spPr>
          <a:xfrm>
            <a:off x="156000" y="3004556"/>
            <a:ext cx="3330000" cy="6688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Обязательства перед клиентами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5667694E-A818-440B-97BB-D2EFCDA1DDD0}"/>
              </a:ext>
            </a:extLst>
          </p:cNvPr>
          <p:cNvSpPr/>
          <p:nvPr/>
        </p:nvSpPr>
        <p:spPr>
          <a:xfrm>
            <a:off x="156000" y="3692485"/>
            <a:ext cx="3195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/>
                </a:solidFill>
              </a:rPr>
              <a:t>Актуальная информация, цены и услуги для постояльцев представлены на сайтах гостиниц.</a:t>
            </a:r>
          </a:p>
          <a:p>
            <a:endParaRPr lang="ru-RU" sz="1400" dirty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Информация для инвесторов о деятельности сети Марриотт находится в открытом доступе: годовые отчеты финансовые результаты и т.д.</a:t>
            </a:r>
          </a:p>
          <a:p>
            <a:endParaRPr lang="ru-RU" sz="1400" dirty="0" smtClean="0">
              <a:solidFill>
                <a:schemeClr val="bg1"/>
              </a:solidFill>
            </a:endParaRPr>
          </a:p>
          <a:p>
            <a:endParaRPr lang="ru-RU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1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ТЕХНОЛОГИИ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66746" y="1449000"/>
            <a:ext cx="10659253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+mj-lt"/>
              </a:rPr>
              <a:t>Процесс применения технических инноваций на гостиничном предприятии Марриотт Тверская 4* затронул следующие сферы с внедрением таких автоматизированных систем управления как: 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+mj-lt"/>
              </a:rPr>
              <a:t>служба бронирования (подключение к зависимой системе резервирования «MARSHA» гостиничного бренда «</a:t>
            </a:r>
            <a:r>
              <a:rPr lang="ru-RU" sz="2200" dirty="0" err="1">
                <a:latin typeface="+mj-lt"/>
              </a:rPr>
              <a:t>Marriott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International</a:t>
            </a:r>
            <a:r>
              <a:rPr lang="ru-RU" sz="2200" dirty="0">
                <a:latin typeface="+mj-lt"/>
              </a:rPr>
              <a:t>»);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+mj-lt"/>
              </a:rPr>
              <a:t>система управления ресурсами предприятия (АСУ «</a:t>
            </a:r>
            <a:r>
              <a:rPr lang="ru-RU" sz="2200" dirty="0" err="1">
                <a:latin typeface="+mj-lt"/>
              </a:rPr>
              <a:t>Fidelio</a:t>
            </a:r>
            <a:r>
              <a:rPr lang="ru-RU" sz="2200" dirty="0">
                <a:latin typeface="+mj-lt"/>
              </a:rPr>
              <a:t> FO», наиболее популярная в мире система автоматизации службы бронирования, приема и размещения отелей);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+mj-lt"/>
              </a:rPr>
              <a:t>отдел маркетинга (проведение различных поощрительных программ «</a:t>
            </a:r>
            <a:r>
              <a:rPr lang="ru-RU" sz="2200" dirty="0" err="1">
                <a:latin typeface="+mj-lt"/>
              </a:rPr>
              <a:t>Marriott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Reward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Program</a:t>
            </a:r>
            <a:r>
              <a:rPr lang="ru-RU" sz="2200" dirty="0">
                <a:latin typeface="+mj-lt"/>
              </a:rPr>
              <a:t>», «</a:t>
            </a:r>
            <a:r>
              <a:rPr lang="ru-RU" sz="2200" dirty="0" err="1">
                <a:latin typeface="+mj-lt"/>
              </a:rPr>
              <a:t>Marriott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Exclusive</a:t>
            </a:r>
            <a:r>
              <a:rPr lang="ru-RU" sz="2200" dirty="0">
                <a:latin typeface="+mj-lt"/>
              </a:rPr>
              <a:t>»);</a:t>
            </a:r>
          </a:p>
          <a:p>
            <a:pPr marL="457200" lvl="0" indent="-457200">
              <a:buFont typeface="+mj-lt"/>
              <a:buAutoNum type="arabicPeriod"/>
            </a:pPr>
            <a:r>
              <a:rPr lang="ru-RU" sz="2200" dirty="0">
                <a:latin typeface="+mj-lt"/>
              </a:rPr>
              <a:t>служба питания (система «</a:t>
            </a:r>
            <a:r>
              <a:rPr lang="ru-RU" sz="2200" dirty="0" err="1">
                <a:latin typeface="+mj-lt"/>
              </a:rPr>
              <a:t>Micros</a:t>
            </a:r>
            <a:r>
              <a:rPr lang="ru-RU" sz="2200" dirty="0">
                <a:latin typeface="+mj-lt"/>
              </a:rPr>
              <a:t>» на базе модуля «</a:t>
            </a:r>
            <a:r>
              <a:rPr lang="ru-RU" sz="2200" dirty="0" err="1">
                <a:latin typeface="+mj-lt"/>
              </a:rPr>
              <a:t>Micros-Fidelio</a:t>
            </a:r>
            <a:r>
              <a:rPr lang="ru-RU" sz="2200" dirty="0">
                <a:latin typeface="+mj-lt"/>
              </a:rPr>
              <a:t>», информационный сенсорный дисплей «</a:t>
            </a:r>
            <a:r>
              <a:rPr lang="ru-RU" sz="2200" dirty="0" err="1">
                <a:latin typeface="+mj-lt"/>
              </a:rPr>
              <a:t>eMenuBoard</a:t>
            </a:r>
            <a:r>
              <a:rPr lang="ru-RU" sz="2200" dirty="0">
                <a:latin typeface="+mj-lt"/>
              </a:rPr>
              <a:t> </a:t>
            </a:r>
            <a:r>
              <a:rPr lang="ru-RU" sz="2200" dirty="0" err="1">
                <a:latin typeface="+mj-lt"/>
              </a:rPr>
              <a:t>TouchMenu</a:t>
            </a:r>
            <a:r>
              <a:rPr lang="ru-RU" sz="2200" dirty="0">
                <a:latin typeface="+mj-lt"/>
              </a:rPr>
              <a:t>»);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>
                <a:latin typeface="+mj-lt"/>
              </a:rPr>
              <a:t>система коммуникаций (IP-телефония и </a:t>
            </a:r>
            <a:r>
              <a:rPr lang="ru-RU" sz="2200" dirty="0" err="1">
                <a:latin typeface="+mj-lt"/>
              </a:rPr>
              <a:t>медиасерверы</a:t>
            </a:r>
            <a:r>
              <a:rPr lang="ru-RU" sz="2200" dirty="0">
                <a:latin typeface="+mj-lt"/>
              </a:rPr>
              <a:t> AVAYA S8500). Данные инновационные технологии расширяют функциональную деятельность всех отделов гостиницы Марриотт Тверская..</a:t>
            </a:r>
          </a:p>
        </p:txBody>
      </p:sp>
    </p:spTree>
    <p:extLst>
      <p:ext uri="{BB962C8B-B14F-4D97-AF65-F5344CB8AC3E}">
        <p14:creationId xmlns:p14="http://schemas.microsoft.com/office/powerpoint/2010/main" val="329238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Заботы </a:t>
            </a:r>
            <a:r>
              <a:rPr lang="ru-RU" b="1" dirty="0"/>
              <a:t>об общественном лице компании и регионе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02811" y="330916"/>
            <a:ext cx="5106000" cy="16650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6065" cy="148455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+mj-lt"/>
              </a:rPr>
              <a:t>Девиз Марриотт </a:t>
            </a:r>
            <a:r>
              <a:rPr lang="ru-RU" sz="2000" dirty="0">
                <a:latin typeface="+mj-lt"/>
              </a:rPr>
              <a:t>на платформе экологической поддержки и социального воздействия </a:t>
            </a:r>
            <a:r>
              <a:rPr lang="ru-RU" sz="2000" b="1" dirty="0" err="1">
                <a:latin typeface="+mj-lt"/>
              </a:rPr>
              <a:t>Serve</a:t>
            </a:r>
            <a:r>
              <a:rPr lang="ru-RU" sz="2000" b="1" dirty="0">
                <a:latin typeface="+mj-lt"/>
              </a:rPr>
              <a:t> 360 – </a:t>
            </a:r>
            <a:r>
              <a:rPr lang="ru-RU" sz="2000" b="1" dirty="0" err="1">
                <a:latin typeface="+mj-lt"/>
              </a:rPr>
              <a:t>Doing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Good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in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Every</a:t>
            </a:r>
            <a:r>
              <a:rPr lang="ru-RU" sz="2000" b="1" dirty="0">
                <a:latin typeface="+mj-lt"/>
              </a:rPr>
              <a:t> </a:t>
            </a:r>
            <a:r>
              <a:rPr lang="ru-RU" sz="2000" b="1" dirty="0" err="1">
                <a:latin typeface="+mj-lt"/>
              </a:rPr>
              <a:t>Direction</a:t>
            </a:r>
            <a:r>
              <a:rPr lang="ru-RU" sz="2000" dirty="0">
                <a:latin typeface="+mj-lt"/>
              </a:rPr>
              <a:t>. </a:t>
            </a:r>
          </a:p>
        </p:txBody>
      </p:sp>
      <p:pic>
        <p:nvPicPr>
          <p:cNvPr id="1026" name="Picture 2" descr="https://serve360.marriott.com/wp-content/uploads/2017/10/Serve360-logo-horizont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999" y="606178"/>
            <a:ext cx="3729625" cy="1360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00" y="2214000"/>
            <a:ext cx="280035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76537" y="2214000"/>
            <a:ext cx="9027696" cy="923330"/>
          </a:xfrm>
          <a:prstGeom prst="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Мы верим в то, что сообщества, в которых мы работаем, должны стать лучшими местами для жизни, работы и посещения. </a:t>
            </a:r>
            <a:r>
              <a:rPr lang="ru-RU" dirty="0" smtClean="0"/>
              <a:t>Мы инвестируем </a:t>
            </a:r>
            <a:r>
              <a:rPr lang="ru-RU" dirty="0"/>
              <a:t>в </a:t>
            </a:r>
            <a:r>
              <a:rPr lang="ru-RU" dirty="0" smtClean="0"/>
              <a:t>природные </a:t>
            </a:r>
            <a:r>
              <a:rPr lang="ru-RU" dirty="0"/>
              <a:t>ресурсы, а также оказываем помощь и поддержку, особенно в трудные времена.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88379" y="4381378"/>
            <a:ext cx="9015601" cy="1200329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Безработица и неполная занятость являются одними из наиболее насущных проблем сегодняшнего </a:t>
            </a:r>
            <a:r>
              <a:rPr lang="ru-RU" dirty="0" smtClean="0"/>
              <a:t>дня. Мы </a:t>
            </a:r>
            <a:r>
              <a:rPr lang="ru-RU" dirty="0"/>
              <a:t>сотрудничаем с ведущими некоммерческими организациями, чтобы обеспечить готовность рабочих </a:t>
            </a:r>
            <a:r>
              <a:rPr lang="ru-RU" dirty="0" smtClean="0"/>
              <a:t>мест, </a:t>
            </a:r>
            <a:r>
              <a:rPr lang="ru-RU" dirty="0"/>
              <a:t>уделяя особое внимание молодежи, различным группам населения, женщинам, инвалидам, ветеранам и беженцам.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296495" y="5686378"/>
            <a:ext cx="9027695" cy="923330"/>
          </a:xfrm>
          <a:prstGeom prst="rect">
            <a:avLst/>
          </a:prstGeom>
          <a:solidFill>
            <a:schemeClr val="bg1"/>
          </a:solidFill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С целью создания безопасного, гостеприимного мира для всех мы выступаем за политику в поддержку путешествий и программы поддержки, которые позволяют людям познакомиться с другими культурами и понять их.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76537" y="3561729"/>
            <a:ext cx="9036063" cy="646331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r>
              <a:rPr lang="ru-RU" dirty="0"/>
              <a:t>М</a:t>
            </a:r>
            <a:r>
              <a:rPr lang="ru-RU" dirty="0" smtClean="0"/>
              <a:t>ы </a:t>
            </a:r>
            <a:r>
              <a:rPr lang="ru-RU" dirty="0"/>
              <a:t>работаем над снижением воздействия на окружающую среду, строим и эксплуатируем экологически чистые отели и ответственно относимся к источникам.</a:t>
            </a:r>
          </a:p>
        </p:txBody>
      </p:sp>
    </p:spTree>
    <p:extLst>
      <p:ext uri="{BB962C8B-B14F-4D97-AF65-F5344CB8AC3E}">
        <p14:creationId xmlns:p14="http://schemas.microsoft.com/office/powerpoint/2010/main" val="22796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xmlns="" id="{D6576CC0-B6A1-41BD-81ED-0811BF05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000" y="375112"/>
            <a:ext cx="7108491" cy="668887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Обязательства </a:t>
            </a:r>
            <a:r>
              <a:rPr lang="ru-RU" sz="3200" b="1" dirty="0"/>
              <a:t>перед работниками</a:t>
            </a:r>
            <a:endParaRPr lang="ru-RU" sz="3200" dirty="0">
              <a:solidFill>
                <a:schemeClr val="accent2"/>
              </a:solidFill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xmlns="" id="{77042425-9E3B-4718-AD63-24D5DDABA3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414" y="1314450"/>
            <a:ext cx="6702547" cy="2114550"/>
          </a:xfrm>
        </p:spPr>
        <p:txBody>
          <a:bodyPr>
            <a:normAutofit/>
          </a:bodyPr>
          <a:lstStyle/>
          <a:p>
            <a:r>
              <a:rPr lang="ru-RU" sz="2000" dirty="0"/>
              <a:t>Общая цель </a:t>
            </a:r>
            <a:r>
              <a:rPr lang="ru-RU" sz="2000" dirty="0" smtClean="0"/>
              <a:t>стратегии Марриотт   в сфере управления </a:t>
            </a:r>
            <a:r>
              <a:rPr lang="ru-RU" sz="2000" dirty="0"/>
              <a:t>персоналом заключается в достижении конкурентного преимущества за счет обеспечения компании квалифицированным и лояльным персоналом, который способен выполнять свои функциональные обязанности на высоком уровне.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5FEE776-1EAD-4E48-9475-590119144F7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36000" y="234000"/>
            <a:ext cx="3644999" cy="3545340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F1DA1F3B-1D8A-4C29-BE26-73DBFD55B578}"/>
              </a:ext>
            </a:extLst>
          </p:cNvPr>
          <p:cNvSpPr/>
          <p:nvPr/>
        </p:nvSpPr>
        <p:spPr>
          <a:xfrm>
            <a:off x="469414" y="4143332"/>
            <a:ext cx="11296586" cy="184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1188643" y="4589474"/>
            <a:ext cx="189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Планирование </a:t>
            </a:r>
            <a:r>
              <a:rPr lang="ru-RU" sz="2000" b="1" dirty="0">
                <a:solidFill>
                  <a:schemeClr val="bg1"/>
                </a:solidFill>
              </a:rPr>
              <a:t>и набор персонала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514928" y="469961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2743748" y="4727845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3294000"/>
            <a:ext cx="747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+mj-lt"/>
                <a:ea typeface="+mj-ea"/>
                <a:cs typeface="+mj-cs"/>
              </a:rPr>
              <a:t>Система управления персоналом в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сети Марриотт включает </a:t>
            </a:r>
            <a:r>
              <a:rPr lang="ru-RU" sz="2000" b="1" dirty="0">
                <a:latin typeface="+mj-lt"/>
                <a:ea typeface="+mj-ea"/>
                <a:cs typeface="+mj-cs"/>
              </a:rPr>
              <a:t>в себя следующие </a:t>
            </a:r>
            <a:r>
              <a:rPr lang="ru-RU" sz="2000" b="1" dirty="0" smtClean="0">
                <a:latin typeface="+mj-lt"/>
                <a:ea typeface="+mj-ea"/>
                <a:cs typeface="+mj-cs"/>
              </a:rPr>
              <a:t>элементы:</a:t>
            </a:r>
            <a:endParaRPr lang="ru-RU" sz="2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3283747" y="4820177"/>
            <a:ext cx="18923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Адаптация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5327135" y="4635891"/>
            <a:ext cx="18923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Система </a:t>
            </a:r>
            <a:r>
              <a:rPr lang="ru-RU" sz="2000" b="1" dirty="0">
                <a:solidFill>
                  <a:schemeClr val="bg1"/>
                </a:solidFill>
              </a:rPr>
              <a:t>стимулирования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AC4B3C8-346F-458A-8B49-7EF2604C9252}"/>
              </a:ext>
            </a:extLst>
          </p:cNvPr>
          <p:cNvSpPr txBox="1"/>
          <p:nvPr/>
        </p:nvSpPr>
        <p:spPr>
          <a:xfrm>
            <a:off x="4653420" y="4746031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03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7176001" y="4746032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04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7715999" y="4666289"/>
            <a:ext cx="189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Развитие </a:t>
            </a:r>
            <a:r>
              <a:rPr lang="ru-RU" sz="2000" b="1" dirty="0">
                <a:solidFill>
                  <a:schemeClr val="bg1"/>
                </a:solidFill>
              </a:rPr>
              <a:t>персонала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1E68704-645E-47B3-B726-393C18C1C597}"/>
              </a:ext>
            </a:extLst>
          </p:cNvPr>
          <p:cNvSpPr txBox="1"/>
          <p:nvPr/>
        </p:nvSpPr>
        <p:spPr>
          <a:xfrm>
            <a:off x="9451652" y="4773444"/>
            <a:ext cx="674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05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57FA018-7607-43AD-BDFB-278F86E6C7B1}"/>
              </a:ext>
            </a:extLst>
          </p:cNvPr>
          <p:cNvSpPr txBox="1"/>
          <p:nvPr/>
        </p:nvSpPr>
        <p:spPr>
          <a:xfrm>
            <a:off x="9991651" y="4628805"/>
            <a:ext cx="1892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Оценка </a:t>
            </a:r>
            <a:r>
              <a:rPr lang="ru-RU" sz="2000" b="1" dirty="0">
                <a:solidFill>
                  <a:schemeClr val="bg1"/>
                </a:solidFill>
              </a:rPr>
              <a:t>персонала</a:t>
            </a:r>
          </a:p>
        </p:txBody>
      </p:sp>
    </p:spTree>
    <p:extLst>
      <p:ext uri="{BB962C8B-B14F-4D97-AF65-F5344CB8AC3E}">
        <p14:creationId xmlns:p14="http://schemas.microsoft.com/office/powerpoint/2010/main" val="40126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BB356703-6718-4096-979E-75C8910B5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Забота о сотрудниках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D9A72FB7-17C1-4E76-9663-C9DBAB48A2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9934" y="954000"/>
            <a:ext cx="7021066" cy="2516078"/>
          </a:xfrm>
        </p:spPr>
        <p:txBody>
          <a:bodyPr>
            <a:normAutofit/>
          </a:bodyPr>
          <a:lstStyle/>
          <a:p>
            <a:r>
              <a:rPr lang="ru-RU" sz="1600" dirty="0"/>
              <a:t>Руководство </a:t>
            </a:r>
            <a:r>
              <a:rPr lang="ru-RU" sz="1600" dirty="0" smtClean="0"/>
              <a:t>Марриотт на </a:t>
            </a:r>
            <a:r>
              <a:rPr lang="ru-RU" sz="1600" dirty="0"/>
              <a:t>всех уровнях заинтересовано в том, чтобы сотрудники были мотивированы в вовлечены в процесс достижения поставленных целей. Для этого в организации стараются устраивать разные </a:t>
            </a:r>
            <a:r>
              <a:rPr lang="ru-RU" sz="1600" dirty="0" smtClean="0"/>
              <a:t>встречи, дать </a:t>
            </a:r>
            <a:r>
              <a:rPr lang="ru-RU" sz="1600" dirty="0"/>
              <a:t>обратную </a:t>
            </a:r>
            <a:r>
              <a:rPr lang="ru-RU" sz="1600" dirty="0" smtClean="0"/>
              <a:t>связь каждому сотруднику </a:t>
            </a:r>
            <a:r>
              <a:rPr lang="ru-RU" sz="1600" dirty="0"/>
              <a:t>и создать комфортные условия для работы, развития сотрудников, а также обеспечивать каждому достойное  вознаграждение по результатам труда. Тем самым, мотивируя работников, компании достигают своих целей и больших результатов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Высший </a:t>
            </a:r>
            <a:r>
              <a:rPr lang="ru-RU" sz="1600" dirty="0"/>
              <a:t>менеджмент </a:t>
            </a:r>
            <a:r>
              <a:rPr lang="ru-RU" sz="1600" dirty="0" smtClean="0"/>
              <a:t> </a:t>
            </a:r>
            <a:r>
              <a:rPr lang="ru-RU" sz="1600" dirty="0"/>
              <a:t>Марриотт </a:t>
            </a:r>
            <a:r>
              <a:rPr lang="ru-RU" sz="1600" dirty="0" smtClean="0"/>
              <a:t>стремиться </a:t>
            </a:r>
            <a:r>
              <a:rPr lang="ru-RU" sz="1600" dirty="0"/>
              <a:t>удержать сотрудников, предлагая </a:t>
            </a:r>
            <a:r>
              <a:rPr lang="ru-RU" sz="1600" dirty="0" smtClean="0"/>
              <a:t>им</a:t>
            </a:r>
            <a:r>
              <a:rPr lang="ru-RU" sz="1600" dirty="0"/>
              <a:t>: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CBA4B2B-7A20-42ED-A0CC-DE94FD05940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61023" y="406203"/>
            <a:ext cx="3961042" cy="4070219"/>
          </a:xfr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1765D055-23FB-418D-A56C-899B5E29CC44}"/>
              </a:ext>
            </a:extLst>
          </p:cNvPr>
          <p:cNvSpPr/>
          <p:nvPr/>
        </p:nvSpPr>
        <p:spPr>
          <a:xfrm>
            <a:off x="4589273" y="3789000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Конкурентоспособную </a:t>
            </a:r>
            <a:r>
              <a:rPr lang="ru-RU" sz="1400" dirty="0"/>
              <a:t>компенсацию и льготы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BD82080C-ACB7-47D5-A3A7-F93480980FAB}"/>
              </a:ext>
            </a:extLst>
          </p:cNvPr>
          <p:cNvSpPr/>
          <p:nvPr/>
        </p:nvSpPr>
        <p:spPr>
          <a:xfrm>
            <a:off x="1071982" y="3860198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Хорошую конкурентоспособную </a:t>
            </a:r>
            <a:r>
              <a:rPr lang="ru-RU" sz="1400" dirty="0"/>
              <a:t>заработную плату. 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xmlns="" id="{F20FA84D-2D85-48FC-8112-CE1A01B3A4DC}"/>
              </a:ext>
            </a:extLst>
          </p:cNvPr>
          <p:cNvSpPr/>
          <p:nvPr/>
        </p:nvSpPr>
        <p:spPr>
          <a:xfrm rot="2689455">
            <a:off x="283099" y="359717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B41B6907-BFD2-4D10-94E7-BD13B53449F3}"/>
              </a:ext>
            </a:extLst>
          </p:cNvPr>
          <p:cNvSpPr txBox="1"/>
          <p:nvPr/>
        </p:nvSpPr>
        <p:spPr>
          <a:xfrm>
            <a:off x="342121" y="3629365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xmlns="" id="{F8D4F419-C985-4128-A704-3C52C365C35A}"/>
              </a:ext>
            </a:extLst>
          </p:cNvPr>
          <p:cNvSpPr/>
          <p:nvPr/>
        </p:nvSpPr>
        <p:spPr>
          <a:xfrm rot="2689455">
            <a:off x="3771707" y="3642625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762831F4-2FD4-4876-BA0C-2C24EA34A8CF}"/>
              </a:ext>
            </a:extLst>
          </p:cNvPr>
          <p:cNvSpPr txBox="1"/>
          <p:nvPr/>
        </p:nvSpPr>
        <p:spPr>
          <a:xfrm>
            <a:off x="3830729" y="3673193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B0D6DE32-3CCE-4149-ABB8-85397A1BACD0}"/>
              </a:ext>
            </a:extLst>
          </p:cNvPr>
          <p:cNvSpPr/>
          <p:nvPr/>
        </p:nvSpPr>
        <p:spPr>
          <a:xfrm>
            <a:off x="4588105" y="4641302"/>
            <a:ext cx="303672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Предоставление </a:t>
            </a:r>
            <a:r>
              <a:rPr lang="ru-RU" sz="1400" dirty="0"/>
              <a:t>дополнительных дней отдыха.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xmlns="" id="{5FC1FD99-9FFC-465B-A81E-9A6CFC3EB75C}"/>
              </a:ext>
            </a:extLst>
          </p:cNvPr>
          <p:cNvSpPr/>
          <p:nvPr/>
        </p:nvSpPr>
        <p:spPr>
          <a:xfrm>
            <a:off x="1023892" y="4628971"/>
            <a:ext cx="2650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Уважительную </a:t>
            </a:r>
            <a:r>
              <a:rPr lang="ru-RU" sz="1400" dirty="0"/>
              <a:t>культуру, которая предоставляет равные возможности для всех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xmlns="" id="{F5F87BF2-0E8C-464F-83CE-C51FC1C29FBF}"/>
              </a:ext>
            </a:extLst>
          </p:cNvPr>
          <p:cNvSpPr/>
          <p:nvPr/>
        </p:nvSpPr>
        <p:spPr>
          <a:xfrm rot="2689455">
            <a:off x="293242" y="4626843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3F9A0B0-321F-4F30-810F-91242B5866DA}"/>
              </a:ext>
            </a:extLst>
          </p:cNvPr>
          <p:cNvSpPr txBox="1"/>
          <p:nvPr/>
        </p:nvSpPr>
        <p:spPr>
          <a:xfrm>
            <a:off x="342121" y="4702857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xmlns="" id="{BE62978E-6718-466A-A7ED-6ED7E3E382A8}"/>
              </a:ext>
            </a:extLst>
          </p:cNvPr>
          <p:cNvSpPr/>
          <p:nvPr/>
        </p:nvSpPr>
        <p:spPr>
          <a:xfrm rot="2689455">
            <a:off x="3801862" y="4603521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BA6965E1-1479-4AB8-84E3-78DE6CC0D84E}"/>
              </a:ext>
            </a:extLst>
          </p:cNvPr>
          <p:cNvSpPr txBox="1"/>
          <p:nvPr/>
        </p:nvSpPr>
        <p:spPr>
          <a:xfrm>
            <a:off x="3860884" y="462897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2112987C-F4F4-49CB-B446-1987C8B8A6F2}"/>
              </a:ext>
            </a:extLst>
          </p:cNvPr>
          <p:cNvSpPr/>
          <p:nvPr/>
        </p:nvSpPr>
        <p:spPr>
          <a:xfrm>
            <a:off x="4550096" y="5687364"/>
            <a:ext cx="303672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выдаются </a:t>
            </a:r>
            <a:r>
              <a:rPr lang="ru-RU" sz="1400" dirty="0"/>
              <a:t>сертификаты «на опоздание», «на бесплатный обед», «уйти пораньше с работы»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6EC50026-1BE9-4B2F-B0F8-964921EA3B6E}"/>
              </a:ext>
            </a:extLst>
          </p:cNvPr>
          <p:cNvSpPr/>
          <p:nvPr/>
        </p:nvSpPr>
        <p:spPr>
          <a:xfrm>
            <a:off x="1063078" y="5466460"/>
            <a:ext cx="26116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ценные </a:t>
            </a:r>
            <a:r>
              <a:rPr lang="ru-RU" sz="1400" dirty="0"/>
              <a:t>сотрудники получают подарочные сертификаты в случае получения определенного количества положительных отзывов в рамках месяца</a:t>
            </a:r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xmlns="" id="{9E4AA8DB-6AB7-47C5-8D1E-1BCCC6DA9EF6}"/>
              </a:ext>
            </a:extLst>
          </p:cNvPr>
          <p:cNvSpPr/>
          <p:nvPr/>
        </p:nvSpPr>
        <p:spPr>
          <a:xfrm rot="2689455">
            <a:off x="283099" y="5703207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DF82650-4443-49C2-87EE-1DDA0213A348}"/>
              </a:ext>
            </a:extLst>
          </p:cNvPr>
          <p:cNvSpPr txBox="1"/>
          <p:nvPr/>
        </p:nvSpPr>
        <p:spPr>
          <a:xfrm>
            <a:off x="342121" y="5779221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5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: скругленные углы 33">
            <a:extLst>
              <a:ext uri="{FF2B5EF4-FFF2-40B4-BE49-F238E27FC236}">
                <a16:creationId xmlns:a16="http://schemas.microsoft.com/office/drawing/2014/main" xmlns="" id="{87089419-7EA6-47EC-86E9-7A8B61AAE3BE}"/>
              </a:ext>
            </a:extLst>
          </p:cNvPr>
          <p:cNvSpPr/>
          <p:nvPr/>
        </p:nvSpPr>
        <p:spPr>
          <a:xfrm rot="2689455">
            <a:off x="3791719" y="5703206"/>
            <a:ext cx="613694" cy="613694"/>
          </a:xfrm>
          <a:prstGeom prst="roundRect">
            <a:avLst/>
          </a:prstGeom>
          <a:solidFill>
            <a:srgbClr val="F053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EF18210-1F93-4AD4-9726-C90BD41866F1}"/>
              </a:ext>
            </a:extLst>
          </p:cNvPr>
          <p:cNvSpPr txBox="1"/>
          <p:nvPr/>
        </p:nvSpPr>
        <p:spPr>
          <a:xfrm>
            <a:off x="3850741" y="5779220"/>
            <a:ext cx="4956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0</a:t>
            </a:r>
            <a:r>
              <a:rPr lang="en-US" sz="2400" b="1" dirty="0">
                <a:solidFill>
                  <a:schemeClr val="bg1"/>
                </a:solidFill>
              </a:rPr>
              <a:t>6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40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/>
          </p:nvPr>
        </p:nvSpPr>
        <p:spPr>
          <a:xfrm>
            <a:off x="6006000" y="2979000"/>
            <a:ext cx="5625000" cy="211455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Проведенный анализ деятельности </a:t>
            </a:r>
            <a:r>
              <a:rPr lang="ru-RU" dirty="0" smtClean="0">
                <a:solidFill>
                  <a:schemeClr val="bg1"/>
                </a:solidFill>
              </a:rPr>
              <a:t>сети гостиниц </a:t>
            </a:r>
            <a:r>
              <a:rPr lang="ru-RU" dirty="0">
                <a:solidFill>
                  <a:schemeClr val="bg1"/>
                </a:solidFill>
              </a:rPr>
              <a:t>Марриотт </a:t>
            </a:r>
            <a:r>
              <a:rPr lang="ru-RU" dirty="0" smtClean="0">
                <a:solidFill>
                  <a:schemeClr val="bg1"/>
                </a:solidFill>
              </a:rPr>
              <a:t>позволяет </a:t>
            </a:r>
            <a:r>
              <a:rPr lang="ru-RU" dirty="0">
                <a:solidFill>
                  <a:schemeClr val="bg1"/>
                </a:solidFill>
              </a:rPr>
              <a:t>автору сделать вывод, что данная </a:t>
            </a:r>
            <a:r>
              <a:rPr lang="ru-RU" dirty="0" smtClean="0">
                <a:solidFill>
                  <a:schemeClr val="bg1"/>
                </a:solidFill>
              </a:rPr>
              <a:t>сеть </a:t>
            </a:r>
            <a:r>
              <a:rPr lang="ru-RU" dirty="0">
                <a:solidFill>
                  <a:schemeClr val="bg1"/>
                </a:solidFill>
              </a:rPr>
              <a:t>обладает рядом выгодных характеристик и прочно заняла свое место на рынке гостиничных предприятий. 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8571000" y="1269000"/>
            <a:ext cx="1485000" cy="1170000"/>
          </a:xfrm>
          <a:prstGeom prst="downArrow">
            <a:avLst/>
          </a:prstGeom>
          <a:solidFill>
            <a:srgbClr val="1B33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31" t="196" r="-1996" b="-196"/>
          <a:stretch/>
        </p:blipFill>
        <p:spPr bwMode="auto">
          <a:xfrm>
            <a:off x="471000" y="369000"/>
            <a:ext cx="5175000" cy="612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8193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Глубокий оранжевый синий">
      <a:dk1>
        <a:sysClr val="windowText" lastClr="000000"/>
      </a:dk1>
      <a:lt1>
        <a:sysClr val="window" lastClr="FFFFFF"/>
      </a:lt1>
      <a:dk2>
        <a:srgbClr val="182D40"/>
      </a:dk2>
      <a:lt2>
        <a:srgbClr val="E7E6E6"/>
      </a:lt2>
      <a:accent1>
        <a:srgbClr val="4472C4"/>
      </a:accent1>
      <a:accent2>
        <a:srgbClr val="F24C27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931</TotalTime>
  <Words>930</Words>
  <Application>Microsoft Office PowerPoint</Application>
  <PresentationFormat>Произвольный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Миссия и философия </vt:lpstr>
      <vt:lpstr>Услуги сети Марриотт</vt:lpstr>
      <vt:lpstr>Преимущества гостиничной сети Марриотт</vt:lpstr>
      <vt:lpstr>ТЕХНОЛОГИИ</vt:lpstr>
      <vt:lpstr>Заботы об общественном лице компании и регионе</vt:lpstr>
      <vt:lpstr>Обязательства перед работниками</vt:lpstr>
      <vt:lpstr>Забота о сотрудниках</vt:lpstr>
      <vt:lpstr>ВЫВОД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Яна</cp:lastModifiedBy>
  <cp:revision>89</cp:revision>
  <dcterms:created xsi:type="dcterms:W3CDTF">2020-06-15T10:11:26Z</dcterms:created>
  <dcterms:modified xsi:type="dcterms:W3CDTF">2022-12-30T00:51:28Z</dcterms:modified>
</cp:coreProperties>
</file>